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74" r:id="rId6"/>
    <p:sldId id="260" r:id="rId7"/>
    <p:sldId id="270" r:id="rId8"/>
    <p:sldId id="261" r:id="rId9"/>
    <p:sldId id="27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56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8A7812-2C7A-4BF0-ABCD-934EFC908B7E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477A13-4DC1-4B04-8803-C38C8E1946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261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mail.yandex.ru/?uid=35654133#compose?to=%22%D0%94%D0%B5%D1%82%D1%81%D0%BA%D0%B8%D0%B9%20%D1%81%D0%B0%D0%B4%20%5C%22%D0%A1%D0%BE%D0%BB%D0%BD%D1%8B%D1%88%D0%BA%D0%BE%5C%22%22%20%3Cuv.doosoln_nft%4063edu.ru%3E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detsadsolnyshko.lbihost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2389" y="2708920"/>
            <a:ext cx="7772400" cy="1470025"/>
          </a:xfrm>
        </p:spPr>
        <p:txBody>
          <a:bodyPr>
            <a:normAutofit/>
          </a:bodyPr>
          <a:lstStyle/>
          <a:p>
            <a:r>
              <a:rPr lang="ru-RU" sz="2400" b="1" dirty="0"/>
              <a:t>«Система работы  по развитию технического творчества детей дошкольного возраста в рамках инновационной деятельности  «</a:t>
            </a:r>
            <a:r>
              <a:rPr lang="ru-RU" sz="2400" b="1" dirty="0" err="1"/>
              <a:t>Техномир</a:t>
            </a:r>
            <a:r>
              <a:rPr lang="ru-RU" sz="2400" b="1" dirty="0"/>
              <a:t>: развитие без границ»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88640"/>
            <a:ext cx="8208912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400" kern="0" dirty="0">
                <a:latin typeface="Times New Roman" pitchFamily="18" charset="0"/>
                <a:cs typeface="Times New Roman" pitchFamily="18" charset="0"/>
              </a:rPr>
              <a:t>Структурное подразделение государственного бюджетного общеобразовательного учреждения Самарской области средней общеобразовательной школы № 2 с углубленным изучением отдельных предметов «Образовательный центр» города Нефтегорска муниципального района </a:t>
            </a:r>
            <a:r>
              <a:rPr lang="ru-RU" sz="1400" kern="0" dirty="0" err="1">
                <a:latin typeface="Times New Roman" pitchFamily="18" charset="0"/>
                <a:cs typeface="Times New Roman" pitchFamily="18" charset="0"/>
              </a:rPr>
              <a:t>Нефтегорский</a:t>
            </a:r>
            <a:r>
              <a:rPr lang="ru-RU" sz="1400" kern="0" dirty="0">
                <a:latin typeface="Times New Roman" pitchFamily="18" charset="0"/>
                <a:cs typeface="Times New Roman" pitchFamily="18" charset="0"/>
              </a:rPr>
              <a:t> Самарской области - детский сад «Солнышко» г. Нефтегорска;</a:t>
            </a:r>
            <a:br>
              <a:rPr lang="ru-RU" sz="1400" kern="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kern="0" dirty="0">
                <a:latin typeface="Times New Roman" pitchFamily="18" charset="0"/>
                <a:cs typeface="Times New Roman" pitchFamily="18" charset="0"/>
              </a:rPr>
              <a:t> ____________________________________________________________________</a:t>
            </a:r>
            <a:br>
              <a:rPr lang="ru-RU" sz="1400" kern="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kern="0" dirty="0">
                <a:latin typeface="Times New Roman" pitchFamily="18" charset="0"/>
                <a:cs typeface="Times New Roman" pitchFamily="18" charset="0"/>
              </a:rPr>
              <a:t>446600, Самарская область, г. Нефтегорск, ул. Спортивная, 19. </a:t>
            </a:r>
            <a:br>
              <a:rPr lang="ru-RU" sz="1400" kern="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kern="0" dirty="0">
                <a:latin typeface="Times New Roman" pitchFamily="18" charset="0"/>
                <a:cs typeface="Times New Roman" pitchFamily="18" charset="0"/>
              </a:rPr>
              <a:t>тел/факс:(84670)2-11-48; E- </a:t>
            </a:r>
            <a:r>
              <a:rPr lang="ru-RU" sz="1400" kern="0" dirty="0" err="1" smtClean="0"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sz="1400" kern="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dirty="0" smtClean="0">
                <a:hlinkClick r:id="rId2"/>
              </a:rPr>
              <a:t>uv.doosoln_nft@63edu.ru</a:t>
            </a:r>
            <a:r>
              <a:rPr lang="en-US" sz="1400" u="sng" dirty="0" smtClean="0">
                <a:latin typeface="Times New Roman"/>
                <a:ea typeface="Calibri"/>
                <a:cs typeface="Times New Roman"/>
              </a:rPr>
              <a:t>  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400" u="sng" dirty="0" smtClean="0">
                <a:latin typeface="Times New Roman"/>
                <a:ea typeface="Calibri"/>
                <a:cs typeface="Times New Roman"/>
              </a:rPr>
              <a:t>http://detsadsolnyshko.lbihost.ru/</a:t>
            </a:r>
            <a:endParaRPr lang="en-US" sz="1400" u="sng" dirty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59173" y="6165304"/>
            <a:ext cx="19786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Нефтегорск,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2024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244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620688"/>
            <a:ext cx="8352928" cy="3596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30555" algn="ctr" hangingPunct="0">
              <a:lnSpc>
                <a:spcPct val="115000"/>
              </a:lnSpc>
              <a:spcAft>
                <a:spcPts val="0"/>
              </a:spcAft>
              <a:tabLst>
                <a:tab pos="-990600" algn="l"/>
              </a:tabLst>
            </a:pPr>
            <a:r>
              <a:rPr lang="ru-RU" b="1" dirty="0">
                <a:latin typeface="Times New Roman"/>
                <a:ea typeface="Times New Roman"/>
              </a:rPr>
              <a:t>Информация о ДОО</a:t>
            </a:r>
          </a:p>
          <a:p>
            <a:pPr indent="630555" algn="just" hangingPunct="0">
              <a:lnSpc>
                <a:spcPct val="115000"/>
              </a:lnSpc>
              <a:spcAft>
                <a:spcPts val="0"/>
              </a:spcAft>
              <a:tabLst>
                <a:tab pos="-990600" algn="l"/>
              </a:tabLst>
            </a:pPr>
            <a:r>
              <a:rPr lang="ru-RU" dirty="0">
                <a:latin typeface="Times New Roman"/>
                <a:ea typeface="Times New Roman"/>
              </a:rPr>
              <a:t>Детский сад Солнышко г. Нефтегорска открыт в 1961г на 270 </a:t>
            </a:r>
            <a:r>
              <a:rPr lang="ru-RU" dirty="0" smtClean="0">
                <a:latin typeface="Times New Roman"/>
                <a:ea typeface="Times New Roman"/>
              </a:rPr>
              <a:t>мест.</a:t>
            </a:r>
            <a:endParaRPr lang="ru-RU" dirty="0">
              <a:latin typeface="Times New Roman"/>
              <a:ea typeface="Times New Roman"/>
            </a:endParaRPr>
          </a:p>
          <a:p>
            <a:pPr indent="630555" algn="just" hangingPunct="0">
              <a:lnSpc>
                <a:spcPct val="115000"/>
              </a:lnSpc>
              <a:spcAft>
                <a:spcPts val="0"/>
              </a:spcAft>
              <a:tabLst>
                <a:tab pos="-990600" algn="l"/>
              </a:tabLst>
            </a:pPr>
            <a:r>
              <a:rPr lang="ru-RU" dirty="0">
                <a:latin typeface="Times New Roman"/>
                <a:ea typeface="Times New Roman"/>
              </a:rPr>
              <a:t>В настоящее время функционируют </a:t>
            </a:r>
            <a:r>
              <a:rPr lang="ru-RU" dirty="0" smtClean="0">
                <a:latin typeface="Times New Roman"/>
                <a:ea typeface="Times New Roman"/>
              </a:rPr>
              <a:t>10 </a:t>
            </a:r>
            <a:r>
              <a:rPr lang="ru-RU" dirty="0">
                <a:latin typeface="Times New Roman"/>
                <a:ea typeface="Times New Roman"/>
              </a:rPr>
              <a:t>возрастных групп </a:t>
            </a:r>
            <a:r>
              <a:rPr lang="ru-RU" dirty="0" smtClean="0">
                <a:latin typeface="Times New Roman"/>
                <a:ea typeface="Times New Roman"/>
              </a:rPr>
              <a:t>(195).</a:t>
            </a:r>
            <a:endParaRPr lang="ru-RU" dirty="0">
              <a:latin typeface="Times New Roman"/>
              <a:ea typeface="Times New Roman"/>
            </a:endParaRPr>
          </a:p>
          <a:p>
            <a:pPr indent="630555" algn="just" hangingPunct="0">
              <a:lnSpc>
                <a:spcPct val="115000"/>
              </a:lnSpc>
              <a:spcAft>
                <a:spcPts val="0"/>
              </a:spcAft>
              <a:tabLst>
                <a:tab pos="-990600" algn="l"/>
              </a:tabLst>
            </a:pPr>
            <a:r>
              <a:rPr lang="ru-RU" dirty="0">
                <a:latin typeface="Times New Roman"/>
                <a:ea typeface="Times New Roman"/>
              </a:rPr>
              <a:t>4 </a:t>
            </a:r>
            <a:r>
              <a:rPr lang="ru-RU" dirty="0" smtClean="0">
                <a:latin typeface="Times New Roman"/>
                <a:ea typeface="Times New Roman"/>
              </a:rPr>
              <a:t>группы компенсирующей направленности</a:t>
            </a:r>
            <a:endParaRPr lang="ru-RU" dirty="0">
              <a:latin typeface="Times New Roman"/>
              <a:ea typeface="Times New Roman"/>
            </a:endParaRPr>
          </a:p>
          <a:p>
            <a:pPr indent="630555" algn="just" hangingPunct="0">
              <a:lnSpc>
                <a:spcPct val="115000"/>
              </a:lnSpc>
              <a:spcAft>
                <a:spcPts val="0"/>
              </a:spcAft>
              <a:tabLst>
                <a:tab pos="-990600" algn="l"/>
              </a:tabLst>
            </a:pPr>
            <a:r>
              <a:rPr lang="ru-RU" dirty="0">
                <a:latin typeface="Times New Roman"/>
                <a:ea typeface="Times New Roman"/>
              </a:rPr>
              <a:t>Численность сотрудников </a:t>
            </a:r>
            <a:r>
              <a:rPr lang="ru-RU" dirty="0" smtClean="0">
                <a:latin typeface="Times New Roman"/>
                <a:ea typeface="Times New Roman"/>
              </a:rPr>
              <a:t>– 57 </a:t>
            </a:r>
            <a:r>
              <a:rPr lang="ru-RU" dirty="0">
                <a:latin typeface="Times New Roman"/>
                <a:ea typeface="Times New Roman"/>
              </a:rPr>
              <a:t>чел, из них педагогические </a:t>
            </a:r>
            <a:r>
              <a:rPr lang="ru-RU" dirty="0" smtClean="0">
                <a:latin typeface="Times New Roman"/>
                <a:ea typeface="Times New Roman"/>
              </a:rPr>
              <a:t>работники – 27</a:t>
            </a:r>
            <a:r>
              <a:rPr lang="ru-RU" dirty="0">
                <a:latin typeface="Times New Roman"/>
                <a:ea typeface="Times New Roman"/>
              </a:rPr>
              <a:t>.</a:t>
            </a:r>
          </a:p>
          <a:p>
            <a:pPr indent="630555" algn="ctr" hangingPunct="0">
              <a:lnSpc>
                <a:spcPct val="115000"/>
              </a:lnSpc>
              <a:spcAft>
                <a:spcPts val="0"/>
              </a:spcAft>
              <a:tabLst>
                <a:tab pos="-990600" algn="l"/>
              </a:tabLst>
            </a:pPr>
            <a:r>
              <a:rPr lang="ru-RU" dirty="0">
                <a:latin typeface="Times New Roman"/>
                <a:ea typeface="Times New Roman"/>
              </a:rPr>
              <a:t>Педагогический состав ДОО</a:t>
            </a:r>
          </a:p>
          <a:p>
            <a:pPr indent="630555" algn="just" hangingPunct="0">
              <a:lnSpc>
                <a:spcPct val="115000"/>
              </a:lnSpc>
              <a:spcAft>
                <a:spcPts val="0"/>
              </a:spcAft>
              <a:tabLst>
                <a:tab pos="-990600" algn="l"/>
              </a:tabLst>
            </a:pPr>
            <a:r>
              <a:rPr lang="ru-RU" dirty="0">
                <a:latin typeface="Times New Roman"/>
                <a:ea typeface="Times New Roman"/>
              </a:rPr>
              <a:t>Педагоги с высшей квалификационной категорией </a:t>
            </a:r>
            <a:r>
              <a:rPr lang="ru-RU" dirty="0" smtClean="0">
                <a:latin typeface="Times New Roman"/>
                <a:ea typeface="Times New Roman"/>
              </a:rPr>
              <a:t>- 7 человек</a:t>
            </a:r>
            <a:endParaRPr lang="ru-RU" dirty="0">
              <a:latin typeface="Times New Roman"/>
              <a:ea typeface="Times New Roman"/>
            </a:endParaRPr>
          </a:p>
          <a:p>
            <a:pPr indent="630555" algn="just" hangingPunct="0">
              <a:lnSpc>
                <a:spcPct val="115000"/>
              </a:lnSpc>
              <a:spcAft>
                <a:spcPts val="0"/>
              </a:spcAft>
              <a:tabLst>
                <a:tab pos="-990600" algn="l"/>
              </a:tabLst>
            </a:pPr>
            <a:r>
              <a:rPr lang="ru-RU" dirty="0">
                <a:latin typeface="Times New Roman"/>
                <a:ea typeface="Times New Roman"/>
              </a:rPr>
              <a:t>                 </a:t>
            </a:r>
            <a:r>
              <a:rPr lang="en-US" dirty="0" smtClean="0">
                <a:latin typeface="Times New Roman"/>
                <a:ea typeface="Times New Roman"/>
              </a:rPr>
              <a:t>c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первой </a:t>
            </a:r>
            <a:r>
              <a:rPr lang="en-US" dirty="0" smtClean="0">
                <a:latin typeface="Times New Roman"/>
                <a:ea typeface="Times New Roman"/>
              </a:rPr>
              <a:t> </a:t>
            </a:r>
            <a:r>
              <a:rPr lang="ru-RU" dirty="0" smtClean="0">
                <a:latin typeface="Times New Roman"/>
                <a:ea typeface="Times New Roman"/>
              </a:rPr>
              <a:t>квалификационной категорией – 17человек</a:t>
            </a:r>
            <a:endParaRPr lang="ru-RU" dirty="0">
              <a:latin typeface="Times New Roman"/>
              <a:ea typeface="Times New Roman"/>
            </a:endParaRPr>
          </a:p>
          <a:p>
            <a:pPr indent="630555" algn="just" hangingPunct="0">
              <a:lnSpc>
                <a:spcPct val="115000"/>
              </a:lnSpc>
              <a:spcAft>
                <a:spcPts val="0"/>
              </a:spcAft>
              <a:tabLst>
                <a:tab pos="-990600" algn="l"/>
              </a:tabLst>
            </a:pPr>
            <a:r>
              <a:rPr lang="ru-RU" dirty="0">
                <a:latin typeface="Times New Roman"/>
                <a:ea typeface="Times New Roman"/>
              </a:rPr>
              <a:t>Молодые педагоги (до 35 лет)- 5 </a:t>
            </a:r>
            <a:r>
              <a:rPr lang="ru-RU" dirty="0" smtClean="0">
                <a:latin typeface="Times New Roman"/>
                <a:ea typeface="Times New Roman"/>
              </a:rPr>
              <a:t>человек</a:t>
            </a:r>
          </a:p>
          <a:p>
            <a:pPr indent="630555" algn="just" hangingPunct="0">
              <a:lnSpc>
                <a:spcPct val="115000"/>
              </a:lnSpc>
              <a:spcAft>
                <a:spcPts val="0"/>
              </a:spcAft>
              <a:tabLst>
                <a:tab pos="-990600" algn="l"/>
              </a:tabLst>
            </a:pPr>
            <a:r>
              <a:rPr lang="ru-RU" dirty="0">
                <a:latin typeface="Times New Roman"/>
                <a:ea typeface="Times New Roman"/>
              </a:rPr>
              <a:t>В </a:t>
            </a:r>
            <a:r>
              <a:rPr lang="ru-RU" dirty="0" smtClean="0">
                <a:latin typeface="Times New Roman"/>
                <a:ea typeface="Times New Roman"/>
              </a:rPr>
              <a:t>детском саду </a:t>
            </a:r>
            <a:r>
              <a:rPr lang="ru-RU" dirty="0">
                <a:latin typeface="Times New Roman"/>
                <a:ea typeface="Times New Roman"/>
              </a:rPr>
              <a:t>работают психолог, логопеды, дефектолог, </a:t>
            </a:r>
            <a:r>
              <a:rPr lang="ru-RU" dirty="0" smtClean="0">
                <a:latin typeface="Times New Roman"/>
                <a:ea typeface="Times New Roman"/>
              </a:rPr>
              <a:t>музыкальные  руководители,  инструктор </a:t>
            </a:r>
            <a:r>
              <a:rPr lang="ru-RU" dirty="0">
                <a:latin typeface="Times New Roman"/>
                <a:ea typeface="Times New Roman"/>
              </a:rPr>
              <a:t>по </a:t>
            </a:r>
            <a:r>
              <a:rPr lang="ru-RU" dirty="0" smtClean="0">
                <a:latin typeface="Times New Roman"/>
                <a:ea typeface="Times New Roman"/>
              </a:rPr>
              <a:t>физической культуре</a:t>
            </a:r>
            <a:r>
              <a:rPr lang="ru-RU" dirty="0">
                <a:latin typeface="Times New Roman"/>
                <a:ea typeface="Times New Roman"/>
              </a:rPr>
              <a:t>.</a:t>
            </a:r>
            <a:endParaRPr lang="ru-RU" dirty="0" smtClean="0">
              <a:latin typeface="Times New Roman"/>
              <a:ea typeface="Times New Roman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509120"/>
            <a:ext cx="3649418" cy="206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83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71" t="10641" r="27532" b="14927"/>
          <a:stretch/>
        </p:blipFill>
        <p:spPr bwMode="auto">
          <a:xfrm>
            <a:off x="683568" y="887582"/>
            <a:ext cx="3837709" cy="544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71" t="9754" r="28704" b="13163"/>
          <a:stretch/>
        </p:blipFill>
        <p:spPr bwMode="auto">
          <a:xfrm>
            <a:off x="4787133" y="894833"/>
            <a:ext cx="3973261" cy="544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вал 2"/>
          <p:cNvSpPr/>
          <p:nvPr/>
        </p:nvSpPr>
        <p:spPr>
          <a:xfrm>
            <a:off x="4865890" y="2060848"/>
            <a:ext cx="354182" cy="33833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94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7" y="764704"/>
            <a:ext cx="8424937" cy="56434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Цель: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 </a:t>
            </a: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разработка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системы по развитию технического творчества детей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дошкольного возраста.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dirty="0" smtClean="0">
                <a:latin typeface="Times New Roman"/>
                <a:ea typeface="Times New Roman"/>
                <a:cs typeface="Times New Roman"/>
              </a:rPr>
            </a:b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Задачи: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Проанализировать современные практики развития детского технического творчества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в системе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дошкольного образования.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Проанализировать современную предметно-пространственную среду и сформировать технический паспорт.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Разработать методические рекомендации по формированию игровой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техносреды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в образовательном пространстве дошкольных образовательных организаций.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Разработать методические рекомендации по развитию детского технического творчества на основе проектной деятельности предприятий регионов РФ.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Разработать сценарии мероприятий с родителями по развитию детскому техническому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творчеству.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Провести мониторинг результатов развития технического творчества детей дошкольного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возраста.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4005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7920880" cy="5171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Предполагаемые 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результаты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16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методических рекомендации по формированию игровой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техносреды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образовательном пространстве дошкольных образовательных организаций.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методических рекомендации по развитию детского технического творчества на основе проектной деятельности предприятий регионов РФ.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Разработка сценариев мероприятий с родителями по развитию детскому техническому творчеству.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5791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5968" y="3501008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Проект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ТехноМир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направлен на формирование системы работы по техническому направлению с привлечением родительского сообщества и с учетом предприятий регионов РФ.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9" t="23012" r="42333" b="42704"/>
          <a:stretch/>
        </p:blipFill>
        <p:spPr bwMode="auto">
          <a:xfrm>
            <a:off x="3205307" y="808437"/>
            <a:ext cx="2646218" cy="2507946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645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Выставки детских работ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8" t="44720" r="15083" b="15528"/>
          <a:stretch/>
        </p:blipFill>
        <p:spPr bwMode="auto">
          <a:xfrm>
            <a:off x="1115616" y="1412776"/>
            <a:ext cx="7009465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204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76672"/>
            <a:ext cx="68407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естиваль 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семейных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проектов -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«Семейный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техномарафон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Пользователь\Desktop\конференция\Конференция 27.08\IMG-d578a07ed3f27366a631026fc0552794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980" y="1772816"/>
            <a:ext cx="7272808" cy="4392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272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792088"/>
          </a:xfrm>
        </p:spPr>
        <p:txBody>
          <a:bodyPr>
            <a:normAutofit/>
          </a:bodyPr>
          <a:lstStyle/>
          <a:p>
            <a:r>
              <a:rPr lang="en-US" sz="3200" u="sng" dirty="0" smtClean="0">
                <a:latin typeface="Times New Roman"/>
                <a:ea typeface="Calibri"/>
                <a:cs typeface="Times New Roman"/>
                <a:hlinkClick r:id="rId2"/>
              </a:rPr>
              <a:t>http://detsadsolnyshko.lbihost.ru/</a:t>
            </a:r>
            <a:r>
              <a:rPr lang="ru-RU" sz="3200" u="sng" dirty="0" smtClean="0">
                <a:latin typeface="Times New Roman"/>
                <a:ea typeface="Calibri"/>
                <a:cs typeface="Times New Roman"/>
              </a:rPr>
              <a:t> </a:t>
            </a:r>
            <a:endParaRPr lang="ru-RU" sz="4000" dirty="0"/>
          </a:p>
        </p:txBody>
      </p:sp>
      <p:pic>
        <p:nvPicPr>
          <p:cNvPr id="1026" name="Picture 2" descr="C:\Users\Детский Сад\Downloads\20240826_154948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59832" y="2564904"/>
            <a:ext cx="3168353" cy="31683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</TotalTime>
  <Words>197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Symbol</vt:lpstr>
      <vt:lpstr>Times New Roman</vt:lpstr>
      <vt:lpstr>Тема Office</vt:lpstr>
      <vt:lpstr>«Система работы  по развитию технического творчества детей дошкольного возраста в рамках инновационной деятельности  «Техномир: развитие без границ»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Выставки детских работ</vt:lpstr>
      <vt:lpstr>Презентация PowerPoint</vt:lpstr>
      <vt:lpstr>http://detsadsolnyshko.lbihost.ru/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инженерного направления  в детском саду «Солнышко» г. Нефтегорска. Опыт работы по реализации парциальной программы  «От Фрёбеля до робота: растим будущих инженеров»</dc:title>
  <dc:creator>Пользователь</dc:creator>
  <cp:lastModifiedBy>RePack by Diakov</cp:lastModifiedBy>
  <cp:revision>50</cp:revision>
  <dcterms:created xsi:type="dcterms:W3CDTF">2024-05-30T21:30:48Z</dcterms:created>
  <dcterms:modified xsi:type="dcterms:W3CDTF">2024-11-13T05:12:47Z</dcterms:modified>
</cp:coreProperties>
</file>